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56" r:id="rId5"/>
    <p:sldId id="257" r:id="rId6"/>
    <p:sldId id="258" r:id="rId7"/>
    <p:sldId id="260" r:id="rId8"/>
    <p:sldId id="261" r:id="rId9"/>
    <p:sldId id="287" r:id="rId10"/>
    <p:sldId id="285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6" r:id="rId33"/>
    <p:sldId id="284" r:id="rId34"/>
  </p:sldIdLst>
  <p:sldSz cx="12192000" cy="6858000"/>
  <p:notesSz cx="9906000" cy="676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92DE"/>
    <a:srgbClr val="F91F7C"/>
    <a:srgbClr val="FFCC00"/>
    <a:srgbClr val="00B5B5"/>
    <a:srgbClr val="33CCFF"/>
    <a:srgbClr val="BBABAB"/>
    <a:srgbClr val="81011C"/>
    <a:srgbClr val="EB3992"/>
    <a:srgbClr val="F18F74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b="1" dirty="0">
                <a:latin typeface="Century Gothic" panose="020B0502020202020204" pitchFamily="34" charset="0"/>
              </a:rPr>
              <a:t>Location.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F18F74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BE9-498F-9A60-CB6EE1A5A389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BE9-498F-9A60-CB6EE1A5A389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BE9-498F-9A60-CB6EE1A5A389}"/>
              </c:ext>
            </c:extLst>
          </c:dPt>
          <c:dPt>
            <c:idx val="3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BE9-498F-9A60-CB6EE1A5A3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England</c:v>
                </c:pt>
                <c:pt idx="1">
                  <c:v>Scotland</c:v>
                </c:pt>
                <c:pt idx="2">
                  <c:v>Wales 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</c:v>
                </c:pt>
                <c:pt idx="1">
                  <c:v>6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BE9-498F-9A60-CB6EE1A5A38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937521705641907"/>
          <c:y val="0.43964123297682717"/>
          <c:w val="0.14758649744658414"/>
          <c:h val="0.298870074229206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27367889290994E-2"/>
          <c:y val="0.11271760183977732"/>
          <c:w val="0.48387906578312306"/>
          <c:h val="0.85066542778652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832-4F5D-A359-DB20B01F7CDC}"/>
              </c:ext>
            </c:extLst>
          </c:dPt>
          <c:dPt>
            <c:idx val="1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832-4F5D-A359-DB20B01F7CDC}"/>
              </c:ext>
            </c:extLst>
          </c:dPt>
          <c:dPt>
            <c:idx val="2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832-4F5D-A359-DB20B01F7CDC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832-4F5D-A359-DB20B01F7CDC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832-4F5D-A359-DB20B01F7CDC}"/>
              </c:ext>
            </c:extLst>
          </c:dPt>
          <c:dPt>
            <c:idx val="5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832-4F5D-A359-DB20B01F7CDC}"/>
              </c:ext>
            </c:extLst>
          </c:dPt>
          <c:dPt>
            <c:idx val="6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832-4F5D-A359-DB20B01F7CDC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832-4F5D-A359-DB20B01F7CDC}"/>
              </c:ext>
            </c:extLst>
          </c:dPt>
          <c:dPt>
            <c:idx val="8"/>
            <c:invertIfNegative val="0"/>
            <c:bubble3D val="0"/>
            <c:spPr>
              <a:solidFill>
                <a:srgbClr val="EB399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832-4F5D-A359-DB20B01F7C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Measures introduced by Government, such as The Lobbying Act</c:v>
                </c:pt>
                <c:pt idx="1">
                  <c:v>Senior managers and trustees being more cautious about campaigning</c:v>
                </c:pt>
                <c:pt idx="2">
                  <c:v>Conditions of funding discouraging campaigning</c:v>
                </c:pt>
                <c:pt idx="3">
                  <c:v>Negative media coverage of the work of the VCSE sector</c:v>
                </c:pt>
                <c:pt idx="4">
                  <c:v>A negative public view of the VCSE sector</c:v>
                </c:pt>
                <c:pt idx="5">
                  <c:v>Guidance from the Charity Commission of England and Wales</c:v>
                </c:pt>
                <c:pt idx="6">
                  <c:v>Guidance from the Office of the Scottish Charity Regulator guidance</c:v>
                </c:pt>
                <c:pt idx="7">
                  <c:v>I do not think there are threats to campaigning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0.87</c:v>
                </c:pt>
                <c:pt idx="1">
                  <c:v>0.63</c:v>
                </c:pt>
                <c:pt idx="2">
                  <c:v>0.61</c:v>
                </c:pt>
                <c:pt idx="3">
                  <c:v>0.55000000000000004</c:v>
                </c:pt>
                <c:pt idx="4">
                  <c:v>0.46</c:v>
                </c:pt>
                <c:pt idx="5">
                  <c:v>0.34</c:v>
                </c:pt>
                <c:pt idx="6">
                  <c:v>0.03</c:v>
                </c:pt>
                <c:pt idx="7">
                  <c:v>0.01</c:v>
                </c:pt>
                <c:pt idx="8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832-4F5D-A359-DB20B01F7C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8910808"/>
        <c:axId val="528911592"/>
      </c:barChart>
      <c:catAx>
        <c:axId val="528910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8911592"/>
        <c:crosses val="autoZero"/>
        <c:auto val="1"/>
        <c:lblAlgn val="ctr"/>
        <c:lblOffset val="100"/>
        <c:noMultiLvlLbl val="0"/>
      </c:catAx>
      <c:valAx>
        <c:axId val="528911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528910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974662751600523"/>
          <c:y val="0.13084515304203956"/>
          <c:w val="0.4414891925012161"/>
          <c:h val="0.816842185884425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27367889290994E-2"/>
          <c:y val="0.11271760183977732"/>
          <c:w val="0.48387906578312306"/>
          <c:h val="0.85066542778652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CF-45B5-B10D-3967C5F0DE67}"/>
              </c:ext>
            </c:extLst>
          </c:dPt>
          <c:dPt>
            <c:idx val="1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CF-45B5-B10D-3967C5F0DE67}"/>
              </c:ext>
            </c:extLst>
          </c:dPt>
          <c:dPt>
            <c:idx val="2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CF-45B5-B10D-3967C5F0DE67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CF-45B5-B10D-3967C5F0DE67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CF-45B5-B10D-3967C5F0DE67}"/>
              </c:ext>
            </c:extLst>
          </c:dPt>
          <c:dPt>
            <c:idx val="5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2CF-45B5-B10D-3967C5F0DE67}"/>
              </c:ext>
            </c:extLst>
          </c:dPt>
          <c:dPt>
            <c:idx val="6"/>
            <c:invertIfNegative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2CF-45B5-B10D-3967C5F0DE67}"/>
              </c:ext>
            </c:extLst>
          </c:dPt>
          <c:dPt>
            <c:idx val="7"/>
            <c:invertIfNegative val="0"/>
            <c:bubble3D val="0"/>
            <c:spPr>
              <a:solidFill>
                <a:srgbClr val="EB399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2CF-45B5-B10D-3967C5F0DE67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2CF-45B5-B10D-3967C5F0DE67}"/>
              </c:ext>
            </c:extLst>
          </c:dPt>
          <c:dPt>
            <c:idx val="9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2CF-45B5-B10D-3967C5F0DE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Made your senior management team more cautious about campaigning</c:v>
                </c:pt>
                <c:pt idx="1">
                  <c:v>Made it harder to get funding for our campaigns</c:v>
                </c:pt>
                <c:pt idx="2">
                  <c:v>Made your Board more cautious about campaigning</c:v>
                </c:pt>
                <c:pt idx="3">
                  <c:v>Made it harder to gain support from local or national politicians</c:v>
                </c:pt>
                <c:pt idx="4">
                  <c:v>Made it harder to gain support from our members/ supporters/ volunteers</c:v>
                </c:pt>
                <c:pt idx="5">
                  <c:v>The environment has not affected our organisation</c:v>
                </c:pt>
                <c:pt idx="6">
                  <c:v>Made it harder to gain media coverage for our campaign</c:v>
                </c:pt>
                <c:pt idx="7">
                  <c:v>Reduced the amount of campaigning that we do</c:v>
                </c:pt>
                <c:pt idx="8">
                  <c:v>Increased the amount of campaigning that we do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0.33</c:v>
                </c:pt>
                <c:pt idx="1">
                  <c:v>0.3</c:v>
                </c:pt>
                <c:pt idx="2">
                  <c:v>0.27</c:v>
                </c:pt>
                <c:pt idx="3">
                  <c:v>0.27</c:v>
                </c:pt>
                <c:pt idx="4">
                  <c:v>0.21</c:v>
                </c:pt>
                <c:pt idx="5">
                  <c:v>0.19</c:v>
                </c:pt>
                <c:pt idx="6">
                  <c:v>0.17</c:v>
                </c:pt>
                <c:pt idx="7">
                  <c:v>0.13</c:v>
                </c:pt>
                <c:pt idx="8">
                  <c:v>0.11</c:v>
                </c:pt>
                <c:pt idx="9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2CF-45B5-B10D-3967C5F0D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8912376"/>
        <c:axId val="528912768"/>
      </c:barChart>
      <c:catAx>
        <c:axId val="5289123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8912768"/>
        <c:crosses val="autoZero"/>
        <c:auto val="1"/>
        <c:lblAlgn val="ctr"/>
        <c:lblOffset val="100"/>
        <c:noMultiLvlLbl val="0"/>
      </c:catAx>
      <c:valAx>
        <c:axId val="52891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52891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195971404219146"/>
          <c:y val="0.11811035842199993"/>
          <c:w val="0.4414891925012161"/>
          <c:h val="0.865476965496113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Have things got worse in the past year for campaigning? 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F5-4A52-8530-56D9696EB21D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EF5-4A52-8530-56D9696EB21D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EF5-4A52-8530-56D9696EB2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</c:v>
                </c:pt>
                <c:pt idx="1">
                  <c:v>19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F5-4A52-8530-56D9696EB2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Has anything helped make the campaign environment more supportive? 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D3-4979-9AD1-D3954FAB2574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D3-4979-9AD1-D3954FAB2574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8D3-4979-9AD1-D3954FAB257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</c:v>
                </c:pt>
                <c:pt idx="1">
                  <c:v>38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D3-4979-9AD1-D3954FAB25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Do you think that there will be a need for more campaigning by VCSE organisations in the next 12 months?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6E-4877-B6DB-6913EF57A382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6E-4877-B6DB-6913EF57A382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6E-4877-B6DB-6913EF57A3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92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6E-4877-B6DB-6913EF57A38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27367889290994E-2"/>
          <c:y val="0.11271760183977732"/>
          <c:w val="0.48387906578312306"/>
          <c:h val="0.85066542778652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5D-4622-A29C-B0A444A6512D}"/>
              </c:ext>
            </c:extLst>
          </c:dPt>
          <c:dPt>
            <c:idx val="1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5D-4622-A29C-B0A444A6512D}"/>
              </c:ext>
            </c:extLst>
          </c:dPt>
          <c:dPt>
            <c:idx val="2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5D-4622-A29C-B0A444A6512D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5D-4622-A29C-B0A444A6512D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F5D-4622-A29C-B0A444A6512D}"/>
              </c:ext>
            </c:extLst>
          </c:dPt>
          <c:dPt>
            <c:idx val="5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F5D-4622-A29C-B0A444A6512D}"/>
              </c:ext>
            </c:extLst>
          </c:dPt>
          <c:dPt>
            <c:idx val="6"/>
            <c:invertIfNegative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F5D-4622-A29C-B0A444A6512D}"/>
              </c:ext>
            </c:extLst>
          </c:dPt>
          <c:dPt>
            <c:idx val="7"/>
            <c:invertIfNegative val="0"/>
            <c:bubble3D val="0"/>
            <c:spPr>
              <a:solidFill>
                <a:srgbClr val="EB399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F5D-4622-A29C-B0A444A6512D}"/>
              </c:ext>
            </c:extLst>
          </c:dPt>
          <c:dPt>
            <c:idx val="8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F5D-4622-A29C-B0A444A651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Developing strategy/Theory of Change </c:v>
                </c:pt>
                <c:pt idx="1">
                  <c:v>Tools and Tactics</c:v>
                </c:pt>
                <c:pt idx="2">
                  <c:v>Using the law to win campaigns</c:v>
                </c:pt>
                <c:pt idx="3">
                  <c:v>Campaigning with/ at local and central government</c:v>
                </c:pt>
                <c:pt idx="4">
                  <c:v>Building movements</c:v>
                </c:pt>
                <c:pt idx="5">
                  <c:v>Bottom-up models of campaigning</c:v>
                </c:pt>
                <c:pt idx="6">
                  <c:v>Social media &amp; digital technology</c:v>
                </c:pt>
                <c:pt idx="7">
                  <c:v>Using framing in campaigns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0.45</c:v>
                </c:pt>
                <c:pt idx="1">
                  <c:v>0.44</c:v>
                </c:pt>
                <c:pt idx="2">
                  <c:v>0.42</c:v>
                </c:pt>
                <c:pt idx="3">
                  <c:v>0.36</c:v>
                </c:pt>
                <c:pt idx="4">
                  <c:v>0.35</c:v>
                </c:pt>
                <c:pt idx="5">
                  <c:v>0.34</c:v>
                </c:pt>
                <c:pt idx="6">
                  <c:v>0.3</c:v>
                </c:pt>
                <c:pt idx="7">
                  <c:v>0.3</c:v>
                </c:pt>
                <c:pt idx="8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F5D-4622-A29C-B0A444A65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9013600"/>
        <c:axId val="529013992"/>
      </c:barChart>
      <c:catAx>
        <c:axId val="5290136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9013992"/>
        <c:crosses val="autoZero"/>
        <c:auto val="1"/>
        <c:lblAlgn val="ctr"/>
        <c:lblOffset val="100"/>
        <c:noMultiLvlLbl val="0"/>
      </c:catAx>
      <c:valAx>
        <c:axId val="529013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52901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195971404219146"/>
          <c:y val="0.11811035842199993"/>
          <c:w val="0.4414891925012161"/>
          <c:h val="0.865476965496113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27367889290994E-2"/>
          <c:y val="0.11271760183977732"/>
          <c:w val="0.48387906578312306"/>
          <c:h val="0.85066542778652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9F-43F8-B93B-927C6E3E2336}"/>
              </c:ext>
            </c:extLst>
          </c:dPt>
          <c:dPt>
            <c:idx val="1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9F-43F8-B93B-927C6E3E2336}"/>
              </c:ext>
            </c:extLst>
          </c:dPt>
          <c:dPt>
            <c:idx val="2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9F-43F8-B93B-927C6E3E2336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9F-43F8-B93B-927C6E3E2336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99F-43F8-B93B-927C6E3E2336}"/>
              </c:ext>
            </c:extLst>
          </c:dPt>
          <c:dPt>
            <c:idx val="5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99F-43F8-B93B-927C6E3E2336}"/>
              </c:ext>
            </c:extLst>
          </c:dPt>
          <c:dPt>
            <c:idx val="6"/>
            <c:invertIfNegative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99F-43F8-B93B-927C6E3E2336}"/>
              </c:ext>
            </c:extLst>
          </c:dPt>
          <c:dPt>
            <c:idx val="7"/>
            <c:invertIfNegative val="0"/>
            <c:bubble3D val="0"/>
            <c:spPr>
              <a:solidFill>
                <a:srgbClr val="F91F7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99F-43F8-B93B-927C6E3E2336}"/>
              </c:ext>
            </c:extLst>
          </c:dPt>
          <c:dPt>
            <c:idx val="8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999F-43F8-B93B-927C6E3E2336}"/>
              </c:ext>
            </c:extLst>
          </c:dPt>
          <c:dPt>
            <c:idx val="9"/>
            <c:invertIfNegative val="0"/>
            <c:bubble3D val="0"/>
            <c:spPr>
              <a:solidFill>
                <a:srgbClr val="81011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999F-43F8-B93B-927C6E3E2336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999F-43F8-B93B-927C6E3E23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How to manage and lead campaigns</c:v>
                </c:pt>
                <c:pt idx="1">
                  <c:v>Series of events to bring campaigners together</c:v>
                </c:pt>
                <c:pt idx="2">
                  <c:v>Opportunities to have strategic discussions about the future and nature of campaigning</c:v>
                </c:pt>
                <c:pt idx="3">
                  <c:v>Information and support to avoid burn-out and maintain motivation</c:v>
                </c:pt>
                <c:pt idx="4">
                  <c:v>Training for boards of trustees/ directors</c:v>
                </c:pt>
                <c:pt idx="5">
                  <c:v>Leadership development</c:v>
                </c:pt>
                <c:pt idx="6">
                  <c:v>Coaching and mentoring</c:v>
                </c:pt>
                <c:pt idx="7">
                  <c:v>Persuading internal stakeholders to support campaigns</c:v>
                </c:pt>
                <c:pt idx="8">
                  <c:v>Written case studies of other campaigns to learn from their successes</c:v>
                </c:pt>
                <c:pt idx="9">
                  <c:v>Access to an online network of campaigners</c:v>
                </c:pt>
                <c:pt idx="10">
                  <c:v>Peer learning/ action learning sets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0.49</c:v>
                </c:pt>
                <c:pt idx="1">
                  <c:v>0.47</c:v>
                </c:pt>
                <c:pt idx="2">
                  <c:v>0.45</c:v>
                </c:pt>
                <c:pt idx="3">
                  <c:v>0.41</c:v>
                </c:pt>
                <c:pt idx="4">
                  <c:v>0.4</c:v>
                </c:pt>
                <c:pt idx="5">
                  <c:v>0.37</c:v>
                </c:pt>
                <c:pt idx="6">
                  <c:v>0.35</c:v>
                </c:pt>
                <c:pt idx="7">
                  <c:v>0.32</c:v>
                </c:pt>
                <c:pt idx="8">
                  <c:v>0.31</c:v>
                </c:pt>
                <c:pt idx="9">
                  <c:v>0.28999999999999998</c:v>
                </c:pt>
                <c:pt idx="10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999F-43F8-B93B-927C6E3E23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5321856"/>
        <c:axId val="529014776"/>
      </c:barChart>
      <c:valAx>
        <c:axId val="529014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355321856"/>
        <c:crosses val="autoZero"/>
        <c:crossBetween val="between"/>
      </c:valAx>
      <c:catAx>
        <c:axId val="3553218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9014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632710967991972"/>
          <c:y val="5.4117227353989848E-2"/>
          <c:w val="0.42474607635067296"/>
          <c:h val="0.908992294622359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27367889290994E-2"/>
          <c:y val="0.11271760183977732"/>
          <c:w val="0.48387906578312306"/>
          <c:h val="0.85066542778652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C5-46C1-AAAD-27A0838BE0D0}"/>
              </c:ext>
            </c:extLst>
          </c:dPt>
          <c:dPt>
            <c:idx val="1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C5-46C1-AAAD-27A0838BE0D0}"/>
              </c:ext>
            </c:extLst>
          </c:dPt>
          <c:dPt>
            <c:idx val="2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C5-46C1-AAAD-27A0838BE0D0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C5-46C1-AAAD-27A0838BE0D0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C5-46C1-AAAD-27A0838BE0D0}"/>
              </c:ext>
            </c:extLst>
          </c:dPt>
          <c:dPt>
            <c:idx val="5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C5-46C1-AAAD-27A0838BE0D0}"/>
              </c:ext>
            </c:extLst>
          </c:dPt>
          <c:dPt>
            <c:idx val="6"/>
            <c:invertIfNegative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3C5-46C1-AAAD-27A0838BE0D0}"/>
              </c:ext>
            </c:extLst>
          </c:dPt>
          <c:dPt>
            <c:idx val="7"/>
            <c:invertIfNegative val="0"/>
            <c:bubble3D val="0"/>
            <c:spPr>
              <a:solidFill>
                <a:srgbClr val="F91F7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3C5-46C1-AAAD-27A0838BE0D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One full day face to face</c:v>
                </c:pt>
                <c:pt idx="1">
                  <c:v>Half day face to face training PM</c:v>
                </c:pt>
                <c:pt idx="2">
                  <c:v>Half day face to face training AM</c:v>
                </c:pt>
                <c:pt idx="3">
                  <c:v>Online training, such as a webinar.</c:v>
                </c:pt>
                <c:pt idx="4">
                  <c:v>Evening face to face training</c:v>
                </c:pt>
                <c:pt idx="5">
                  <c:v>Online support</c:v>
                </c:pt>
                <c:pt idx="6">
                  <c:v>Early morning face to face training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0.6</c:v>
                </c:pt>
                <c:pt idx="1">
                  <c:v>0.52</c:v>
                </c:pt>
                <c:pt idx="2">
                  <c:v>0.51</c:v>
                </c:pt>
                <c:pt idx="3">
                  <c:v>0.47</c:v>
                </c:pt>
                <c:pt idx="4">
                  <c:v>0.28999999999999998</c:v>
                </c:pt>
                <c:pt idx="5">
                  <c:v>0.28999999999999998</c:v>
                </c:pt>
                <c:pt idx="6">
                  <c:v>0.11</c:v>
                </c:pt>
                <c:pt idx="7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3C5-46C1-AAAD-27A0838BE0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5323032"/>
        <c:axId val="355322640"/>
      </c:barChart>
      <c:valAx>
        <c:axId val="35532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355323032"/>
        <c:crosses val="autoZero"/>
        <c:crossBetween val="between"/>
      </c:valAx>
      <c:catAx>
        <c:axId val="3553230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53226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39700520459443"/>
          <c:y val="0.18722293997545084"/>
          <c:w val="0.37779657324509369"/>
          <c:h val="0.693975374233846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Have you ever received any training in campaigning? 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4F-4B7C-AF63-BDDFF1DF2EDA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4F-4B7C-AF63-BDDFF1DF2E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4F-4B7C-AF63-BDDFF1DF2ED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1862" b="1" i="0" u="none" strike="noStrike" baseline="0" dirty="0">
                <a:effectLst/>
              </a:rPr>
              <a:t>What training did you receive?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954648456118559E-2"/>
          <c:y val="0.16640640704485413"/>
          <c:w val="0.60811327913747348"/>
          <c:h val="0.805595557980982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69-446A-8D91-213194AF90EB}"/>
              </c:ext>
            </c:extLst>
          </c:dPt>
          <c:dPt>
            <c:idx val="1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69-446A-8D91-213194AF90EB}"/>
              </c:ext>
            </c:extLst>
          </c:dPt>
          <c:dPt>
            <c:idx val="2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69-446A-8D91-213194AF90EB}"/>
              </c:ext>
            </c:extLst>
          </c:dPt>
          <c:dPt>
            <c:idx val="3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469-446A-8D91-213194AF90EB}"/>
              </c:ext>
            </c:extLst>
          </c:dPt>
          <c:dPt>
            <c:idx val="4"/>
            <c:invertIfNegative val="0"/>
            <c:bubble3D val="0"/>
            <c:spPr>
              <a:solidFill>
                <a:srgbClr val="F91F7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469-446A-8D91-213194AF90EB}"/>
              </c:ext>
            </c:extLst>
          </c:dPt>
          <c:dPt>
            <c:idx val="5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469-446A-8D91-213194AF90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Sheila McKechnie Foundation</c:v>
                </c:pt>
                <c:pt idx="1">
                  <c:v>NCVO</c:v>
                </c:pt>
                <c:pt idx="2">
                  <c:v>Campaign Bootcamp</c:v>
                </c:pt>
                <c:pt idx="3">
                  <c:v>Campaign Lab</c:v>
                </c:pt>
                <c:pt idx="4">
                  <c:v>Train to Campaign 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0.28999999999999998</c:v>
                </c:pt>
                <c:pt idx="1">
                  <c:v>0.23</c:v>
                </c:pt>
                <c:pt idx="2">
                  <c:v>0.05</c:v>
                </c:pt>
                <c:pt idx="3">
                  <c:v>0.05</c:v>
                </c:pt>
                <c:pt idx="4">
                  <c:v>0.01</c:v>
                </c:pt>
                <c:pt idx="5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469-446A-8D91-213194AF90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55323424"/>
        <c:axId val="355324992"/>
      </c:barChart>
      <c:catAx>
        <c:axId val="355323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55324992"/>
        <c:crosses val="autoZero"/>
        <c:auto val="1"/>
        <c:lblAlgn val="ctr"/>
        <c:lblOffset val="100"/>
        <c:noMultiLvlLbl val="0"/>
      </c:catAx>
      <c:valAx>
        <c:axId val="35532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323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350373889540052"/>
          <c:y val="0.35110862357536521"/>
          <c:w val="0.27234724249720366"/>
          <c:h val="0.458944253678958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b="1" dirty="0"/>
              <a:t>Job roles.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</c:spPr>
          <c:dPt>
            <c:idx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9A6-487B-8F8E-92E980560D13}"/>
              </c:ext>
            </c:extLst>
          </c:dPt>
          <c:dPt>
            <c:idx val="1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A6-487B-8F8E-92E980560D13}"/>
              </c:ext>
            </c:extLst>
          </c:dPt>
          <c:dPt>
            <c:idx val="2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A6-487B-8F8E-92E980560D13}"/>
              </c:ext>
            </c:extLst>
          </c:dPt>
          <c:dPt>
            <c:idx val="3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9A6-487B-8F8E-92E980560D13}"/>
              </c:ext>
            </c:extLst>
          </c:dPt>
          <c:dPt>
            <c:idx val="4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9A6-487B-8F8E-92E980560D13}"/>
              </c:ext>
            </c:extLst>
          </c:dPt>
          <c:dPt>
            <c:idx val="5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9A6-487B-8F8E-92E980560D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Campaign/ Advocacy Manager</c:v>
                </c:pt>
                <c:pt idx="1">
                  <c:v>Trustee or Chairperson</c:v>
                </c:pt>
                <c:pt idx="2">
                  <c:v>Head of Campaigns, Advocacy or Policy</c:v>
                </c:pt>
                <c:pt idx="3">
                  <c:v>Chief Executive</c:v>
                </c:pt>
                <c:pt idx="4">
                  <c:v>Campaign Advocacy Assistant</c:v>
                </c:pt>
                <c:pt idx="5">
                  <c:v>Other (mostly single job titles rather than groupings)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21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5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9A6-487B-8F8E-92E980560D1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73805883191027"/>
          <c:y val="0.16485365524272774"/>
          <c:w val="0.31085343033491752"/>
          <c:h val="0.747111976825248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How would you rate the campaigning training that you have received in the past? 5 being the highest.</a:t>
            </a:r>
            <a:r>
              <a:rPr lang="en-GB" sz="2000" b="0" i="0" u="none" strike="noStrike" baseline="0" dirty="0">
                <a:effectLst/>
              </a:rPr>
              <a:t> 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28-4A40-90F1-5CCE1F040B22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28-4A40-90F1-5CCE1F040B22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28-4A40-90F1-5CCE1F040B22}"/>
              </c:ext>
            </c:extLst>
          </c:dPt>
          <c:dPt>
            <c:idx val="3"/>
            <c:bubble3D val="0"/>
            <c:spPr>
              <a:solidFill>
                <a:srgbClr val="F91F7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D28-4A40-90F1-5CCE1F040B22}"/>
              </c:ext>
            </c:extLst>
          </c:dPt>
          <c:dPt>
            <c:idx val="4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D28-4A40-90F1-5CCE1F040B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5 (Excellent)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 (Very poor)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46</c:v>
                </c:pt>
                <c:pt idx="2">
                  <c:v>24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D28-4A40-90F1-5CCE1F040B2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SMK is thinking about opening an associate/membership scheme to bring campaigners together to provide learning and support. In principle, would this be of interest to you? 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A4-43D1-B5FB-6632E926C4AD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EA4-43D1-B5FB-6632E926C4AD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EA4-43D1-B5FB-6632E926C4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Unsure</c:v>
                </c:pt>
                <c:pt idx="2">
                  <c:v>No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A4-43D1-B5FB-6632E926C4A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We are able to deliver bespoke training courses to organisations - for example we have worked with </a:t>
            </a:r>
            <a:r>
              <a:rPr lang="en-GB" sz="2000" b="1" i="0" u="none" strike="noStrike" baseline="0" dirty="0" err="1">
                <a:effectLst/>
              </a:rPr>
              <a:t>Mencap</a:t>
            </a:r>
            <a:r>
              <a:rPr lang="en-GB" sz="2000" b="1" i="0" u="none" strike="noStrike" baseline="0" dirty="0">
                <a:effectLst/>
              </a:rPr>
              <a:t>, Plan UK and the Big Lottery Fund. Are you interested in this? 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2C3-44E1-A66B-74F793DC4C0F}"/>
              </c:ext>
            </c:extLst>
          </c:dPt>
          <c:dPt>
            <c:idx val="1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2C3-44E1-A66B-74F793DC4C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</c:v>
                </c:pt>
                <c:pt idx="1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C3-44E1-A66B-74F793DC4C0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b="1" dirty="0"/>
              <a:t>Types of organisation.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F18F74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8B-4DE4-8985-AC68E84DF4DB}"/>
              </c:ext>
            </c:extLst>
          </c:dPt>
          <c:dPt>
            <c:idx val="1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8B-4DE4-8985-AC68E84DF4DB}"/>
              </c:ext>
            </c:extLst>
          </c:dPt>
          <c:dPt>
            <c:idx val="2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08B-4DE4-8985-AC68E84DF4DB}"/>
              </c:ext>
            </c:extLst>
          </c:dPt>
          <c:dPt>
            <c:idx val="3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08B-4DE4-8985-AC68E84DF4DB}"/>
              </c:ext>
            </c:extLst>
          </c:dPt>
          <c:dPt>
            <c:idx val="4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08B-4DE4-8985-AC68E84DF4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Registered Charity</c:v>
                </c:pt>
                <c:pt idx="1">
                  <c:v>Other</c:v>
                </c:pt>
                <c:pt idx="2">
                  <c:v>Community/Voluntary Group</c:v>
                </c:pt>
                <c:pt idx="3">
                  <c:v>Social Enterprise </c:v>
                </c:pt>
                <c:pt idx="4">
                  <c:v>Trust or Foundation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75</c:v>
                </c:pt>
                <c:pt idx="1">
                  <c:v>11</c:v>
                </c:pt>
                <c:pt idx="2">
                  <c:v>8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08B-4DE4-8985-AC68E84DF4D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71013789253317"/>
          <c:y val="0.24810697386060757"/>
          <c:w val="0.32761043360846787"/>
          <c:h val="0.609466170093345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b="1" dirty="0"/>
              <a:t>Income.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F18F74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67-454E-B448-0FA35E92A065}"/>
              </c:ext>
            </c:extLst>
          </c:dPt>
          <c:dPt>
            <c:idx val="1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67-454E-B448-0FA35E92A065}"/>
              </c:ext>
            </c:extLst>
          </c:dPt>
          <c:dPt>
            <c:idx val="2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167-454E-B448-0FA35E92A065}"/>
              </c:ext>
            </c:extLst>
          </c:dPt>
          <c:dPt>
            <c:idx val="3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167-454E-B448-0FA35E92A065}"/>
              </c:ext>
            </c:extLst>
          </c:dPt>
          <c:dPt>
            <c:idx val="4"/>
            <c:bubble3D val="0"/>
            <c:spPr>
              <a:solidFill>
                <a:srgbClr val="BD92D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167-454E-B448-0FA35E92A065}"/>
              </c:ext>
            </c:extLst>
          </c:dPt>
          <c:dPt>
            <c:idx val="5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167-454E-B448-0FA35E92A065}"/>
              </c:ext>
            </c:extLst>
          </c:dPt>
          <c:dPt>
            <c:idx val="6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167-454E-B448-0FA35E92A065}"/>
              </c:ext>
            </c:extLst>
          </c:dPt>
          <c:dPt>
            <c:idx val="7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167-454E-B448-0FA35E92A0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 &gt; £1mill</c:v>
                </c:pt>
                <c:pt idx="1">
                  <c:v>£100k - £500k</c:v>
                </c:pt>
                <c:pt idx="2">
                  <c:v>Unsure of income</c:v>
                </c:pt>
                <c:pt idx="3">
                  <c:v> &lt; £50k</c:v>
                </c:pt>
                <c:pt idx="4">
                  <c:v>&lt;£10k</c:v>
                </c:pt>
                <c:pt idx="5">
                  <c:v>£500k - 1mill</c:v>
                </c:pt>
                <c:pt idx="6">
                  <c:v>£50k - £100k</c:v>
                </c:pt>
                <c:pt idx="7">
                  <c:v>No income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47</c:v>
                </c:pt>
                <c:pt idx="1">
                  <c:v>15</c:v>
                </c:pt>
                <c:pt idx="2">
                  <c:v>11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  <c:pt idx="6">
                  <c:v>5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167-454E-B448-0FA35E92A06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71013789253317"/>
          <c:y val="0.24810697386060757"/>
          <c:w val="0.32761043360846787"/>
          <c:h val="0.609466170093345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sz="2000" dirty="0"/>
              <a:t>Campaigning activities</a:t>
            </a:r>
          </a:p>
        </c:rich>
      </c:tx>
      <c:layout>
        <c:manualLayout>
          <c:xMode val="edge"/>
          <c:yMode val="edge"/>
          <c:x val="0.34867221767094431"/>
          <c:y val="2.0601941692449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454262443184173"/>
          <c:y val="0.15240232902859899"/>
          <c:w val="0.57018317311247546"/>
          <c:h val="0.764602704267565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Job roles</c:v>
                </c:pt>
              </c:strCache>
            </c:strRef>
          </c:tx>
          <c:spPr>
            <a:solidFill>
              <a:srgbClr val="F18F7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99-4F17-8F65-E18A2C4A15BB}"/>
              </c:ext>
            </c:extLst>
          </c:dPt>
          <c:dPt>
            <c:idx val="1"/>
            <c:invertIfNegative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99-4F17-8F65-E18A2C4A15BB}"/>
              </c:ext>
            </c:extLst>
          </c:dPt>
          <c:dPt>
            <c:idx val="2"/>
            <c:invertIfNegative val="0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199-4F17-8F65-E18A2C4A15BB}"/>
              </c:ext>
            </c:extLst>
          </c:dPt>
          <c:dPt>
            <c:idx val="3"/>
            <c:invertIfNegative val="0"/>
            <c:bubble3D val="0"/>
            <c:spPr>
              <a:solidFill>
                <a:srgbClr val="33CC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199-4F17-8F65-E18A2C4A15BB}"/>
              </c:ext>
            </c:extLst>
          </c:dPt>
          <c:dPt>
            <c:idx val="4"/>
            <c:invertIfNegative val="0"/>
            <c:bubble3D val="0"/>
            <c:spPr>
              <a:solidFill>
                <a:srgbClr val="69FDB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199-4F17-8F65-E18A2C4A15BB}"/>
              </c:ext>
            </c:extLst>
          </c:dPt>
          <c:dPt>
            <c:idx val="5"/>
            <c:invertIfNegative val="0"/>
            <c:bubble3D val="0"/>
            <c:spPr>
              <a:solidFill>
                <a:srgbClr val="EB399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199-4F17-8F65-E18A2C4A15BB}"/>
              </c:ext>
            </c:extLst>
          </c:dPt>
          <c:dPt>
            <c:idx val="6"/>
            <c:invertIfNegative val="0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199-4F17-8F65-E18A2C4A15BB}"/>
              </c:ext>
            </c:extLst>
          </c:dPt>
          <c:dPt>
            <c:idx val="7"/>
            <c:invertIfNegative val="0"/>
            <c:bubble3D val="0"/>
            <c:spPr>
              <a:solidFill>
                <a:srgbClr val="BBABA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199-4F17-8F65-E18A2C4A15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Influencing government policy</c:v>
                </c:pt>
                <c:pt idx="1">
                  <c:v>Attitudinal change</c:v>
                </c:pt>
                <c:pt idx="2">
                  <c:v>Influencing the law</c:v>
                </c:pt>
                <c:pt idx="3">
                  <c:v>Advocating for a group</c:v>
                </c:pt>
                <c:pt idx="4">
                  <c:v>Advocating for service users</c:v>
                </c:pt>
                <c:pt idx="5">
                  <c:v>Behaviour change</c:v>
                </c:pt>
                <c:pt idx="6">
                  <c:v>Influencing private sector</c:v>
                </c:pt>
                <c:pt idx="7">
                  <c:v>Other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0.86</c:v>
                </c:pt>
                <c:pt idx="1">
                  <c:v>0.64</c:v>
                </c:pt>
                <c:pt idx="2">
                  <c:v>0.63</c:v>
                </c:pt>
                <c:pt idx="3">
                  <c:v>0.62</c:v>
                </c:pt>
                <c:pt idx="4">
                  <c:v>0.6</c:v>
                </c:pt>
                <c:pt idx="5">
                  <c:v>0.47</c:v>
                </c:pt>
                <c:pt idx="6">
                  <c:v>0.37</c:v>
                </c:pt>
                <c:pt idx="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199-4F17-8F65-E18A2C4A1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2391648"/>
        <c:axId val="352392040"/>
      </c:barChart>
      <c:catAx>
        <c:axId val="352391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2392040"/>
        <c:crosses val="autoZero"/>
        <c:auto val="1"/>
        <c:lblAlgn val="ctr"/>
        <c:lblOffset val="100"/>
        <c:noMultiLvlLbl val="0"/>
      </c:catAx>
      <c:valAx>
        <c:axId val="352392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391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08749225179711"/>
          <c:y val="0.16720438825238448"/>
          <c:w val="0.2747623545534737"/>
          <c:h val="0.648676964266410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Before hearing about this survey were you aware of the Sheila McKechnie Foundation?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33CCFF"/>
            </a:solidFill>
          </c:spPr>
          <c:dPt>
            <c:idx val="0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ED1-42D8-ACE1-13616F2CCE3E}"/>
              </c:ext>
            </c:extLst>
          </c:dPt>
          <c:dPt>
            <c:idx val="1"/>
            <c:bubble3D val="0"/>
            <c:spPr>
              <a:solidFill>
                <a:srgbClr val="00B5B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ED1-42D8-ACE1-13616F2CCE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89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D1-42D8-ACE1-13616F2CCE3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Do you believe that campaigning is a legitimate activity for in the voluntary, community and social enterprise sectors (VCSE) organisations?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F18F74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DC-4AC0-A31A-183C40BCCF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</c:f>
              <c:strCache>
                <c:ptCount val="1"/>
                <c:pt idx="0">
                  <c:v>Yes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DC-4AC0-A31A-183C40BCCF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Do you believe that individuals and groups in the VCSE sector should be free to campaign on any issue they want?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BF1-4A2D-868E-65781C992369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F1-4A2D-868E-65781C9923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93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F1-4A2D-868E-65781C99236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GB" sz="2000" b="1" i="0" u="none" strike="noStrike" baseline="0" dirty="0">
                <a:effectLst/>
              </a:rPr>
              <a:t>Do you think that there are threats to the legitimacy of campaigning?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Country</c:v>
                </c:pt>
              </c:strCache>
            </c:strRef>
          </c:tx>
          <c:spPr>
            <a:solidFill>
              <a:srgbClr val="E53027"/>
            </a:solidFill>
          </c:spPr>
          <c:dPt>
            <c:idx val="0"/>
            <c:bubble3D val="0"/>
            <c:spPr>
              <a:solidFill>
                <a:srgbClr val="F18F7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0E-4529-A4CB-8E31AD7BA978}"/>
              </c:ext>
            </c:extLst>
          </c:dPt>
          <c:dPt>
            <c:idx val="1"/>
            <c:bubble3D val="0"/>
            <c:spPr>
              <a:solidFill>
                <a:srgbClr val="E530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0E-4529-A4CB-8E31AD7BA978}"/>
              </c:ext>
            </c:extLst>
          </c:dPt>
          <c:dPt>
            <c:idx val="2"/>
            <c:bubble3D val="0"/>
            <c:spPr>
              <a:solidFill>
                <a:srgbClr val="FFCC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0E-4529-A4CB-8E31AD7BA97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Unsure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90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0E-4529-A4CB-8E31AD7BA9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8" y="0"/>
            <a:ext cx="4292600" cy="339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95271-006A-4FB5-ABF5-28D4A1515F91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29470"/>
            <a:ext cx="4292600" cy="3396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8" y="6429470"/>
            <a:ext cx="4292600" cy="3396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48512-8519-4702-9952-5DD517E44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488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66EE3-DCF6-4C92-895F-0D215A30D751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2588" y="846138"/>
            <a:ext cx="4060825" cy="2284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257629"/>
            <a:ext cx="7924800" cy="2665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29470"/>
            <a:ext cx="4292600" cy="3396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8" y="6429470"/>
            <a:ext cx="4292600" cy="3396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99514-34DC-4B46-A5F4-E7F346A2DE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07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99514-34DC-4B46-A5F4-E7F346A2DE7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407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99514-34DC-4B46-A5F4-E7F346A2DE7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241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99514-34DC-4B46-A5F4-E7F346A2DE7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120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99514-34DC-4B46-A5F4-E7F346A2DE7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790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834E-CB1E-40BB-B03E-D0187ACB8B43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65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E92-E750-4770-80A1-D63142B6BE67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13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6E6B-0378-4FA4-964F-2DA3F417CC2C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3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4BEC-5473-43E4-BD9C-2040C4E4F1F0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65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6021-483C-4C75-AF70-2DDFBAD7ECF4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5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5752-0892-4B96-B0CC-C268A41BA8EA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61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CE50-9673-4C14-AA33-C3C3453F877C}" type="datetime1">
              <a:rPr lang="en-GB" smtClean="0"/>
              <a:t>29/04/2024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46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B5FE7-4741-46AE-A0AD-745FD6AA70AA}" type="datetime1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1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2D02-14A3-4363-9625-5E5DEE9FBA63}" type="datetime1">
              <a:rPr lang="en-GB" smtClean="0"/>
              <a:t>29/04/2024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03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755C-C924-4BE8-9636-F936175D023E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51D20-5C9A-4937-BCC2-2AAEF0959170}" type="datetime1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97448-20AB-4E2E-9458-E6AE4F61F7AA}" type="datetime1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F4F45-E446-406B-AD3C-EAD3520E7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27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834" y="3376407"/>
            <a:ext cx="11247104" cy="328694"/>
          </a:xfrm>
        </p:spPr>
        <p:txBody>
          <a:bodyPr>
            <a:noAutofit/>
          </a:bodyPr>
          <a:lstStyle/>
          <a:p>
            <a:pPr algn="l"/>
            <a:r>
              <a:rPr lang="en-GB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CAMPAIGNER SURVEY </a:t>
            </a:r>
            <a:r>
              <a:rPr lang="en-GB" sz="5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RESULTS</a:t>
            </a:r>
            <a:r>
              <a:rPr lang="en-GB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55" y="299313"/>
            <a:ext cx="4166624" cy="216408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033261" y="3921777"/>
            <a:ext cx="6033837" cy="390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3800" b="1" dirty="0">
                <a:solidFill>
                  <a:srgbClr val="F18F74"/>
                </a:solidFill>
                <a:latin typeface="Century Gothic" panose="020B0502020202020204" pitchFamily="34" charset="0"/>
              </a:rPr>
              <a:t>2017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8834" y="6027575"/>
            <a:ext cx="2817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www.smk.org.uk</a:t>
            </a:r>
          </a:p>
          <a:p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@SMKCampaigners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42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336807503"/>
              </p:ext>
            </p:extLst>
          </p:nvPr>
        </p:nvGraphicFramePr>
        <p:xfrm>
          <a:off x="1455575" y="474909"/>
          <a:ext cx="9280849" cy="5684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42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184931816"/>
              </p:ext>
            </p:extLst>
          </p:nvPr>
        </p:nvGraphicFramePr>
        <p:xfrm>
          <a:off x="1717999" y="464630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7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248" y="208057"/>
            <a:ext cx="10241384" cy="1219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do you think are the current threats to the legitimacy of campaigning? 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2436870779"/>
              </p:ext>
            </p:extLst>
          </p:nvPr>
        </p:nvGraphicFramePr>
        <p:xfrm>
          <a:off x="316522" y="1535723"/>
          <a:ext cx="11477371" cy="49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80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248" y="208057"/>
            <a:ext cx="11631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has the recent environment around campaigning affected your own organisation or group in the last 3 years? 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783551974"/>
              </p:ext>
            </p:extLst>
          </p:nvPr>
        </p:nvGraphicFramePr>
        <p:xfrm>
          <a:off x="162248" y="1560628"/>
          <a:ext cx="11631646" cy="4961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42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976086968"/>
              </p:ext>
            </p:extLst>
          </p:nvPr>
        </p:nvGraphicFramePr>
        <p:xfrm>
          <a:off x="1717999" y="464630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849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8150" y="267369"/>
            <a:ext cx="4288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you said yes, why?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4024" y="1373496"/>
            <a:ext cx="3464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Restricted</a:t>
            </a:r>
            <a:r>
              <a:rPr lang="en-GB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civil society space.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5989" y="1854255"/>
            <a:ext cx="85245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Heavily occupied space and increasing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campaigner apathy.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8944" y="2347245"/>
            <a:ext cx="2002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Fear of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reprisals.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4024" y="2842846"/>
            <a:ext cx="10707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Funding is more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competitive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, campaigning can threaten certain Funders.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8150" y="3313664"/>
            <a:ext cx="7834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Continuous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negative discourse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from media and people in power.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4024" y="3809265"/>
            <a:ext cx="2143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The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lobbying Act.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8150" y="4280083"/>
            <a:ext cx="103813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Political climate and agenda has made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less opportunities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to campaign.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8150" y="4754536"/>
            <a:ext cx="499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Drowned out by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media interests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and Brexit.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8150" y="5228989"/>
            <a:ext cx="4685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Public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perception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and lack of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resources.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8150" y="5701389"/>
            <a:ext cx="97501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Public criticism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 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has led to great 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scepticism</a:t>
            </a:r>
            <a:r>
              <a:rPr lang="en-GB" b="0" i="0" dirty="0">
                <a:solidFill>
                  <a:srgbClr val="2C2A37"/>
                </a:solidFill>
                <a:effectLst/>
                <a:latin typeface="Century Gothic" panose="020B0502020202020204" pitchFamily="34" charset="0"/>
                <a:ea typeface="GulimChe" panose="020B0609000101010101" pitchFamily="49" charset="-127"/>
              </a:rPr>
              <a:t> within and outside organisations.</a:t>
            </a:r>
            <a:endParaRPr lang="en-GB" dirty="0">
              <a:latin typeface="Century Gothic" panose="020B0502020202020204" pitchFamily="34" charset="0"/>
              <a:ea typeface="GulimChe" panose="020B0609000101010101" pitchFamily="49" charset="-127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256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122643901"/>
              </p:ext>
            </p:extLst>
          </p:nvPr>
        </p:nvGraphicFramePr>
        <p:xfrm>
          <a:off x="1717999" y="464630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643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8150" y="267369"/>
            <a:ext cx="4288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you said yes, why?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8149" y="1472977"/>
            <a:ext cx="108045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Having a solid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united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group of core volunteers, with the same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vision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and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appetite</a:t>
            </a:r>
            <a:r>
              <a:rPr lang="en-GB" b="0" i="0" dirty="0">
                <a:solidFill>
                  <a:srgbClr val="F8701C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for change.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8149" y="1911154"/>
            <a:ext cx="2916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Putting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user's voices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first.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149" y="2358923"/>
            <a:ext cx="3849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Social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networks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and the internet.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8149" y="2806570"/>
            <a:ext cx="28472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More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coalitions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formed.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4684" y="3252315"/>
            <a:ext cx="6189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There is a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public appetite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that things need to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change.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8149" y="3698060"/>
            <a:ext cx="114964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Organisations such as SMK, petition sites, Liberty, Medical Justice </a:t>
            </a:r>
            <a:r>
              <a:rPr lang="en-GB" b="0" i="0" dirty="0" err="1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etc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increasing visibility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locally and nationally.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8149" y="4421253"/>
            <a:ext cx="2775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Sharing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success stories.</a:t>
            </a:r>
            <a:endParaRPr lang="en-GB" dirty="0">
              <a:solidFill>
                <a:srgbClr val="00B5B5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4684" y="4874927"/>
            <a:ext cx="4557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There is a lot </a:t>
            </a:r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more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to campaign about!</a:t>
            </a:r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4684" y="5328601"/>
            <a:ext cx="10552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Senior figures</a:t>
            </a:r>
            <a:r>
              <a:rPr lang="en-GB" b="0" dirty="0">
                <a:solidFill>
                  <a:srgbClr val="00B5B5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n-GB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inside NGOs that continue to campaign publicly explaining why &amp; how.</a:t>
            </a: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915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8437" y="119861"/>
            <a:ext cx="101140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do you think that VCSE organisations should be doing to improve the environment for campaigning?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558437" y="2675240"/>
            <a:ext cx="68098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Putting </a:t>
            </a:r>
            <a:r>
              <a:rPr lang="en-GB" sz="1600" b="1" dirty="0">
                <a:solidFill>
                  <a:srgbClr val="33CCFF"/>
                </a:solidFill>
                <a:latin typeface="Century Gothic" panose="020B0502020202020204" pitchFamily="34" charset="0"/>
              </a:rPr>
              <a:t>user's experiences and voices </a:t>
            </a:r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at the forefront of their work.</a:t>
            </a:r>
          </a:p>
        </p:txBody>
      </p:sp>
      <p:sp>
        <p:nvSpPr>
          <p:cNvPr id="6" name="Rectangle 5"/>
          <p:cNvSpPr/>
          <p:nvPr/>
        </p:nvSpPr>
        <p:spPr>
          <a:xfrm>
            <a:off x="558437" y="3115434"/>
            <a:ext cx="3752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Increase and support </a:t>
            </a:r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collaboration.</a:t>
            </a:r>
            <a:endParaRPr lang="en-GB" sz="1600" b="1" dirty="0">
              <a:solidFill>
                <a:srgbClr val="33CC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437" y="3555252"/>
            <a:ext cx="50241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Championing</a:t>
            </a:r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campaigning and related activity.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4693" y="4003155"/>
            <a:ext cx="102685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Be </a:t>
            </a:r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braver</a:t>
            </a:r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, speak out and campaign against injustice, be comfortable with making people uncomfortable.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4693" y="4694487"/>
            <a:ext cx="221727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Tell their </a:t>
            </a:r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story</a:t>
            </a:r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better.</a:t>
            </a:r>
            <a:endParaRPr lang="en-GB" sz="1600" dirty="0">
              <a:solidFill>
                <a:srgbClr val="00B5B5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4693" y="5135053"/>
            <a:ext cx="114964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Be more </a:t>
            </a:r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politically impartial </a:t>
            </a:r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to reach more people.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4693" y="5582955"/>
            <a:ext cx="54906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Continue </a:t>
            </a:r>
            <a:r>
              <a:rPr lang="en-GB" sz="1600" b="1" i="0" dirty="0">
                <a:solidFill>
                  <a:srgbClr val="33CCFF"/>
                </a:solidFill>
                <a:effectLst/>
                <a:latin typeface="Century Gothic" panose="020B0502020202020204" pitchFamily="34" charset="0"/>
              </a:rPr>
              <a:t>sharing</a:t>
            </a:r>
            <a:r>
              <a:rPr lang="en-GB" sz="1600" b="0" i="0" dirty="0">
                <a:solidFill>
                  <a:srgbClr val="464646"/>
                </a:solidFill>
                <a:effectLst/>
                <a:latin typeface="Century Gothic" panose="020B0502020202020204" pitchFamily="34" charset="0"/>
              </a:rPr>
              <a:t> information, experience and stories.</a:t>
            </a:r>
            <a:endParaRPr lang="en-GB" sz="1600" dirty="0">
              <a:solidFill>
                <a:srgbClr val="00B5B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64693" y="6030858"/>
            <a:ext cx="111065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Highlighting the </a:t>
            </a:r>
            <a:r>
              <a:rPr lang="en-GB" sz="1600" b="1" dirty="0">
                <a:solidFill>
                  <a:srgbClr val="33CCFF"/>
                </a:solidFill>
                <a:latin typeface="Century Gothic" panose="020B0502020202020204" pitchFamily="34" charset="0"/>
              </a:rPr>
              <a:t>importance</a:t>
            </a:r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 of campaigning as a mechanism of positive social change- which in turn improves life chances and society at large.</a:t>
            </a:r>
          </a:p>
        </p:txBody>
      </p:sp>
      <p:sp>
        <p:nvSpPr>
          <p:cNvPr id="4" name="Rectangle 3"/>
          <p:cNvSpPr/>
          <p:nvPr/>
        </p:nvSpPr>
        <p:spPr>
          <a:xfrm>
            <a:off x="558437" y="1981035"/>
            <a:ext cx="105467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Providing tools for people to take </a:t>
            </a:r>
            <a:r>
              <a:rPr lang="en-GB" sz="1600" b="1" dirty="0">
                <a:solidFill>
                  <a:srgbClr val="33CCFF"/>
                </a:solidFill>
                <a:latin typeface="Century Gothic" panose="020B0502020202020204" pitchFamily="34" charset="0"/>
              </a:rPr>
              <a:t>meaningful actions </a:t>
            </a:r>
            <a:r>
              <a:rPr lang="en-GB" sz="1600" dirty="0">
                <a:solidFill>
                  <a:srgbClr val="464646"/>
                </a:solidFill>
                <a:latin typeface="Century Gothic" panose="020B0502020202020204" pitchFamily="34" charset="0"/>
              </a:rPr>
              <a:t>at a local level; working together to challenge barriers to campaigning.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948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87915834"/>
              </p:ext>
            </p:extLst>
          </p:nvPr>
        </p:nvGraphicFramePr>
        <p:xfrm>
          <a:off x="1717999" y="464630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99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8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3552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659981" y="3552967"/>
            <a:ext cx="10160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Who responded?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538" y="2537304"/>
            <a:ext cx="10160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About you.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06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8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65664" y="3646273"/>
            <a:ext cx="10160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What did they tell us?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999" cy="365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84538" y="2537304"/>
            <a:ext cx="114693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Support for campaigners.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999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02" y="284647"/>
            <a:ext cx="10227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Some of the key words used to describe the areas of support that campaigners. need.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60849"/>
            <a:ext cx="12192000" cy="516487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528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248" y="453604"/>
            <a:ext cx="11631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kinds of training and support do you think would help your campaigning activities in the future? 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38356462"/>
              </p:ext>
            </p:extLst>
          </p:nvPr>
        </p:nvGraphicFramePr>
        <p:xfrm>
          <a:off x="452912" y="1653933"/>
          <a:ext cx="11631646" cy="4961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47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248" y="385338"/>
            <a:ext cx="11631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kinds of training and support might help you develop your own personal capacity and that of your organisation? </a:t>
            </a: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934332943"/>
              </p:ext>
            </p:extLst>
          </p:nvPr>
        </p:nvGraphicFramePr>
        <p:xfrm>
          <a:off x="452912" y="1579289"/>
          <a:ext cx="11631646" cy="4961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04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2911" y="376007"/>
            <a:ext cx="712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would you like that support? </a:t>
            </a: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056768717"/>
              </p:ext>
            </p:extLst>
          </p:nvPr>
        </p:nvGraphicFramePr>
        <p:xfrm>
          <a:off x="452912" y="1579289"/>
          <a:ext cx="11631646" cy="4961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11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961840705"/>
              </p:ext>
            </p:extLst>
          </p:nvPr>
        </p:nvGraphicFramePr>
        <p:xfrm>
          <a:off x="1717999" y="604589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591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987833635"/>
              </p:ext>
            </p:extLst>
          </p:nvPr>
        </p:nvGraphicFramePr>
        <p:xfrm>
          <a:off x="1035698" y="604589"/>
          <a:ext cx="10534261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967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34869337"/>
              </p:ext>
            </p:extLst>
          </p:nvPr>
        </p:nvGraphicFramePr>
        <p:xfrm>
          <a:off x="1717999" y="464630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31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780600330"/>
              </p:ext>
            </p:extLst>
          </p:nvPr>
        </p:nvGraphicFramePr>
        <p:xfrm>
          <a:off x="1717999" y="604589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5212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02" y="284647"/>
            <a:ext cx="9700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Are you a member of any existing campaign groups?</a:t>
            </a:r>
            <a:r>
              <a:rPr lang="en-GB" sz="3600" dirty="0">
                <a:solidFill>
                  <a:schemeClr val="bg2">
                    <a:lumMod val="50000"/>
                  </a:schemeClr>
                </a:solidFill>
              </a:rPr>
              <a:t> 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521" y="2039594"/>
            <a:ext cx="10464513" cy="399461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75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7987" y="208057"/>
            <a:ext cx="3368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151</a:t>
            </a: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individuals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735411943"/>
              </p:ext>
            </p:extLst>
          </p:nvPr>
        </p:nvGraphicFramePr>
        <p:xfrm>
          <a:off x="-291322" y="1578082"/>
          <a:ext cx="6066971" cy="4906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472852" y="269613"/>
            <a:ext cx="4667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78% in paid job roles</a:t>
            </a:r>
            <a:endParaRPr lang="en-GB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861251466"/>
              </p:ext>
            </p:extLst>
          </p:nvPr>
        </p:nvGraphicFramePr>
        <p:xfrm>
          <a:off x="5662386" y="1597952"/>
          <a:ext cx="6288832" cy="49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168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900652466"/>
              </p:ext>
            </p:extLst>
          </p:nvPr>
        </p:nvGraphicFramePr>
        <p:xfrm>
          <a:off x="1717999" y="604589"/>
          <a:ext cx="8756002" cy="558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79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58244255"/>
              </p:ext>
            </p:extLst>
          </p:nvPr>
        </p:nvGraphicFramePr>
        <p:xfrm>
          <a:off x="167951" y="1083560"/>
          <a:ext cx="6066971" cy="4906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433772342"/>
              </p:ext>
            </p:extLst>
          </p:nvPr>
        </p:nvGraphicFramePr>
        <p:xfrm>
          <a:off x="6125029" y="1083560"/>
          <a:ext cx="6066971" cy="4906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4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033" y="515968"/>
            <a:ext cx="9700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words did they use to describe themselves?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383" y="1864987"/>
            <a:ext cx="9491382" cy="40412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08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494523" y="1230303"/>
          <a:ext cx="11047445" cy="5402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22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88362792"/>
              </p:ext>
            </p:extLst>
          </p:nvPr>
        </p:nvGraphicFramePr>
        <p:xfrm>
          <a:off x="1259243" y="483854"/>
          <a:ext cx="9636191" cy="581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402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8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77632" y="3636942"/>
            <a:ext cx="10160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What did they tell us?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83976"/>
            <a:ext cx="12191999" cy="37229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84538" y="2537304"/>
            <a:ext cx="114693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The campaign environment.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2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03866007"/>
              </p:ext>
            </p:extLst>
          </p:nvPr>
        </p:nvGraphicFramePr>
        <p:xfrm>
          <a:off x="1277904" y="483854"/>
          <a:ext cx="9636191" cy="581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8034" y="85441"/>
            <a:ext cx="766524" cy="3984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4F45-E446-406B-AD3C-EAD3520E785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DBBAE16BFA1544B37513B83D56FC75" ma:contentTypeVersion="12" ma:contentTypeDescription="Create a new document." ma:contentTypeScope="" ma:versionID="7d198e287bc35be39ddd0e5123973f42">
  <xsd:schema xmlns:xsd="http://www.w3.org/2001/XMLSchema" xmlns:xs="http://www.w3.org/2001/XMLSchema" xmlns:p="http://schemas.microsoft.com/office/2006/metadata/properties" xmlns:ns2="e7f5d653-d5ea-4813-a388-e5588a306a74" xmlns:ns3="b6707465-35fe-4e5c-9315-f82ef93a884c" targetNamespace="http://schemas.microsoft.com/office/2006/metadata/properties" ma:root="true" ma:fieldsID="051c407622e0628c3d3bd4adc2e817d9" ns2:_="" ns3:_="">
    <xsd:import namespace="e7f5d653-d5ea-4813-a388-e5588a306a74"/>
    <xsd:import namespace="b6707465-35fe-4e5c-9315-f82ef93a88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5d653-d5ea-4813-a388-e5588a306a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07465-35fe-4e5c-9315-f82ef93a884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666D74-30ED-4CB9-B21F-898628A7E51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70B0694-A1FD-4989-8506-BEA912B17A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59B037-E06E-4DFF-AD4C-FEBCDFAA40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5d653-d5ea-4813-a388-e5588a306a74"/>
    <ds:schemaRef ds:uri="b6707465-35fe-4e5c-9315-f82ef93a88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728</Words>
  <Application>Microsoft Office PowerPoint</Application>
  <PresentationFormat>Widescreen</PresentationFormat>
  <Paragraphs>101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</dc:creator>
  <cp:lastModifiedBy>Emma Boyd</cp:lastModifiedBy>
  <cp:revision>34</cp:revision>
  <cp:lastPrinted>2018-01-05T14:18:50Z</cp:lastPrinted>
  <dcterms:created xsi:type="dcterms:W3CDTF">2017-10-02T11:16:14Z</dcterms:created>
  <dcterms:modified xsi:type="dcterms:W3CDTF">2024-04-29T15:00:58Z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0x010100D3DBBAE16BFA1544B37513B83D56FC75</vt:lpwstr>
  </property>
  <property fmtid="{D5CDD505-2E9C-101B-9397-08002B2CF9AE}" pid="3" name="Order">
    <vt:r8>165400</vt:r8>
  </property>
</Properties>
</file>